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8894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8748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367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211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0359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6426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00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974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924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2925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608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F656B-1C66-4647-A8FF-C92662972314}" type="datetimeFigureOut">
              <a:rPr lang="he-IL" smtClean="0"/>
              <a:t>כ"ו/אלול/תשפ"ג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D154E-12FA-4A35-8E15-F68C8C2B1EB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2115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קורס שוק ההון- </a:t>
            </a:r>
            <a:r>
              <a:rPr lang="he-IL" dirty="0" smtClean="0"/>
              <a:t>בסיס (חדש)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e-IL" dirty="0" smtClean="0"/>
              <a:t>טל </a:t>
            </a:r>
            <a:r>
              <a:rPr lang="he-IL" dirty="0" err="1" smtClean="0"/>
              <a:t>מוסקוביץ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58614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נגזרים פיננסיים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חוזים עתידיים </a:t>
            </a:r>
          </a:p>
          <a:p>
            <a:r>
              <a:rPr lang="he-IL" dirty="0" smtClean="0"/>
              <a:t>אופציות</a:t>
            </a:r>
            <a:endParaRPr lang="he-IL" dirty="0" smtClean="0"/>
          </a:p>
        </p:txBody>
      </p:sp>
    </p:spTree>
    <p:extLst>
      <p:ext uri="{BB962C8B-B14F-4D97-AF65-F5344CB8AC3E}">
        <p14:creationId xmlns:p14="http://schemas.microsoft.com/office/powerpoint/2010/main" val="134802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רקע על המרצה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e-IL" dirty="0" smtClean="0"/>
              <a:t>בעל שני תארים במנהל עסקים</a:t>
            </a:r>
          </a:p>
          <a:p>
            <a:endParaRPr lang="he-IL" dirty="0" smtClean="0"/>
          </a:p>
          <a:p>
            <a:r>
              <a:rPr lang="he-IL" dirty="0" smtClean="0"/>
              <a:t>מרצה במכללה </a:t>
            </a:r>
            <a:r>
              <a:rPr lang="he-IL" dirty="0" err="1" smtClean="0"/>
              <a:t>למינהל</a:t>
            </a:r>
            <a:endParaRPr lang="he-IL" dirty="0" smtClean="0"/>
          </a:p>
          <a:p>
            <a:endParaRPr lang="he-IL" dirty="0" smtClean="0"/>
          </a:p>
          <a:p>
            <a:r>
              <a:rPr lang="he-IL" dirty="0" smtClean="0"/>
              <a:t>יזם הייטק בתחום </a:t>
            </a:r>
            <a:r>
              <a:rPr lang="he-IL" dirty="0" err="1" smtClean="0"/>
              <a:t>הטראוול</a:t>
            </a:r>
            <a:r>
              <a:rPr lang="he-IL" dirty="0" smtClean="0"/>
              <a:t>/</a:t>
            </a:r>
            <a:r>
              <a:rPr lang="he-IL" dirty="0" err="1" smtClean="0"/>
              <a:t>פינטק</a:t>
            </a:r>
            <a:endParaRPr lang="he-IL" dirty="0" smtClean="0"/>
          </a:p>
          <a:p>
            <a:endParaRPr lang="he-IL" dirty="0" smtClean="0"/>
          </a:p>
          <a:p>
            <a:r>
              <a:rPr lang="he-IL" dirty="0" smtClean="0"/>
              <a:t>כותב טורי דעה בנושאי כלכלה</a:t>
            </a:r>
          </a:p>
          <a:p>
            <a:endParaRPr lang="he-IL" dirty="0" smtClean="0"/>
          </a:p>
          <a:p>
            <a:r>
              <a:rPr lang="he-IL" dirty="0" smtClean="0"/>
              <a:t>הקים וניהל חברה למסחר בנגזרים פיננסיים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8671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בורסה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מהי בורסה?</a:t>
            </a:r>
          </a:p>
          <a:p>
            <a:r>
              <a:rPr lang="he-IL" dirty="0" smtClean="0"/>
              <a:t>היסטוריה של הבורסה</a:t>
            </a:r>
          </a:p>
          <a:p>
            <a:r>
              <a:rPr lang="he-IL" dirty="0" smtClean="0"/>
              <a:t>חברות ציבוריות </a:t>
            </a:r>
            <a:r>
              <a:rPr lang="he-IL" dirty="0" smtClean="0"/>
              <a:t>והנפקות</a:t>
            </a:r>
          </a:p>
          <a:p>
            <a:r>
              <a:rPr lang="he-IL" dirty="0"/>
              <a:t>ההבדל בין שוק ראשוני לשוק משני</a:t>
            </a:r>
          </a:p>
          <a:p>
            <a:r>
              <a:rPr lang="he-IL" dirty="0" smtClean="0"/>
              <a:t>איך </a:t>
            </a:r>
            <a:r>
              <a:rPr lang="he-IL" dirty="0" smtClean="0"/>
              <a:t>הבורסה משפיעה על הכלכלה?</a:t>
            </a:r>
          </a:p>
          <a:p>
            <a:r>
              <a:rPr lang="he-IL" dirty="0" smtClean="0"/>
              <a:t>בורסת ניו-יורק </a:t>
            </a:r>
            <a:r>
              <a:rPr lang="en-US" dirty="0" smtClean="0"/>
              <a:t>NYSE</a:t>
            </a:r>
            <a:r>
              <a:rPr lang="he-IL" dirty="0" smtClean="0"/>
              <a:t> לעומת בורסת תל </a:t>
            </a:r>
            <a:r>
              <a:rPr lang="he-IL" dirty="0" smtClean="0"/>
              <a:t>אביב </a:t>
            </a:r>
            <a:r>
              <a:rPr lang="en-US" dirty="0" smtClean="0"/>
              <a:t>TASE</a:t>
            </a:r>
            <a:endParaRPr lang="he-IL" dirty="0" smtClean="0"/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69505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ני"ע </a:t>
            </a:r>
            <a:r>
              <a:rPr lang="he-IL" dirty="0" smtClean="0"/>
              <a:t>נסחרים </a:t>
            </a:r>
            <a:r>
              <a:rPr lang="he-IL" dirty="0" smtClean="0"/>
              <a:t>בבורסה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מניות</a:t>
            </a:r>
          </a:p>
          <a:p>
            <a:r>
              <a:rPr lang="he-IL" dirty="0" err="1" smtClean="0"/>
              <a:t>אג"חים</a:t>
            </a:r>
            <a:endParaRPr lang="he-IL" dirty="0" smtClean="0"/>
          </a:p>
          <a:p>
            <a:r>
              <a:rPr lang="he-IL" dirty="0" smtClean="0"/>
              <a:t>תעודות סל</a:t>
            </a:r>
          </a:p>
          <a:p>
            <a:r>
              <a:rPr lang="he-IL" dirty="0" smtClean="0"/>
              <a:t>קרנות נאמנות</a:t>
            </a:r>
          </a:p>
          <a:p>
            <a:r>
              <a:rPr lang="he-IL" dirty="0" smtClean="0"/>
              <a:t>נגזרים פיננסיים</a:t>
            </a:r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27926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מדדים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המדדים העיקריים </a:t>
            </a:r>
            <a:r>
              <a:rPr lang="he-IL" dirty="0" smtClean="0"/>
              <a:t>בארה"ב </a:t>
            </a:r>
            <a:r>
              <a:rPr lang="he-IL" dirty="0" smtClean="0"/>
              <a:t>(</a:t>
            </a:r>
            <a:r>
              <a:rPr lang="en-US" dirty="0" smtClean="0"/>
              <a:t> S&amp;P500, Dow </a:t>
            </a:r>
            <a:r>
              <a:rPr lang="en-US" dirty="0" err="1" smtClean="0"/>
              <a:t>Jones,Nasdaq</a:t>
            </a:r>
            <a:r>
              <a:rPr lang="he-IL" dirty="0" smtClean="0"/>
              <a:t>)</a:t>
            </a:r>
          </a:p>
          <a:p>
            <a:r>
              <a:rPr lang="he-IL" dirty="0" smtClean="0"/>
              <a:t>המדדים העיקריים בישראל (ת"א 35, ת"א 90, ת"א 125)</a:t>
            </a:r>
          </a:p>
          <a:p>
            <a:r>
              <a:rPr lang="he-IL" dirty="0" smtClean="0"/>
              <a:t>איך מחשבים מדד</a:t>
            </a:r>
          </a:p>
          <a:p>
            <a:r>
              <a:rPr lang="he-IL" dirty="0" smtClean="0"/>
              <a:t>איך קונים מדד (תעודת סל)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6968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השפעה על מחיר המנייה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e-IL" dirty="0" smtClean="0"/>
              <a:t>ענף בו החברה פועלת</a:t>
            </a:r>
          </a:p>
          <a:p>
            <a:r>
              <a:rPr lang="he-IL" dirty="0" smtClean="0"/>
              <a:t>ריבית הבנק המרכזי</a:t>
            </a:r>
          </a:p>
          <a:p>
            <a:r>
              <a:rPr lang="he-IL" dirty="0" smtClean="0"/>
              <a:t>מצב הכלכלה</a:t>
            </a:r>
            <a:endParaRPr lang="he-IL" dirty="0"/>
          </a:p>
          <a:p>
            <a:r>
              <a:rPr lang="he-IL" dirty="0" smtClean="0"/>
              <a:t>שמועות</a:t>
            </a:r>
          </a:p>
          <a:p>
            <a:r>
              <a:rPr lang="he-IL" dirty="0" smtClean="0"/>
              <a:t>ביצועי החברה</a:t>
            </a:r>
          </a:p>
          <a:p>
            <a:r>
              <a:rPr lang="he-IL" dirty="0" smtClean="0"/>
              <a:t>הודעות לבורסה</a:t>
            </a:r>
          </a:p>
          <a:p>
            <a:r>
              <a:rPr lang="he-IL" dirty="0" smtClean="0"/>
              <a:t>דו"ח כספי</a:t>
            </a:r>
          </a:p>
          <a:p>
            <a:r>
              <a:rPr lang="he-IL" dirty="0" smtClean="0"/>
              <a:t>היצע וביקוש</a:t>
            </a:r>
          </a:p>
          <a:p>
            <a:r>
              <a:rPr lang="he-IL" dirty="0" smtClean="0"/>
              <a:t>התחזקות המטבע המקומי</a:t>
            </a:r>
          </a:p>
          <a:p>
            <a:r>
              <a:rPr lang="he-IL" dirty="0" smtClean="0"/>
              <a:t>איך סקטור אחד משפיע על סקטור אחר (לדוגמא: סקטור מחירי הדלק משפיע על סקטור חברות התעופה)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259550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פרמטרים להשקעה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טווח זמן להשקעה</a:t>
            </a:r>
          </a:p>
          <a:p>
            <a:r>
              <a:rPr lang="he-IL" dirty="0" smtClean="0"/>
              <a:t>רמת סיכון (אוהב סיכון/שונא סיכון)</a:t>
            </a:r>
          </a:p>
          <a:p>
            <a:r>
              <a:rPr lang="he-IL" dirty="0" smtClean="0"/>
              <a:t>מינוף</a:t>
            </a:r>
          </a:p>
          <a:p>
            <a:r>
              <a:rPr lang="he-IL" dirty="0" smtClean="0"/>
              <a:t>פיזור השקעות</a:t>
            </a:r>
          </a:p>
          <a:p>
            <a:r>
              <a:rPr lang="he-IL" dirty="0" smtClean="0"/>
              <a:t>המצב הכלכלי בעולם</a:t>
            </a:r>
          </a:p>
          <a:p>
            <a:r>
              <a:rPr lang="he-IL" dirty="0" smtClean="0"/>
              <a:t>מגמת המנייה</a:t>
            </a:r>
          </a:p>
          <a:p>
            <a:r>
              <a:rPr lang="he-IL" dirty="0" smtClean="0"/>
              <a:t>צוות בכיר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5874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איך להשקיע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בנק </a:t>
            </a:r>
          </a:p>
          <a:p>
            <a:r>
              <a:rPr lang="he-IL" dirty="0" smtClean="0"/>
              <a:t>ברוקר</a:t>
            </a:r>
          </a:p>
          <a:p>
            <a:r>
              <a:rPr lang="he-IL" dirty="0" smtClean="0"/>
              <a:t>סוגי עמלות</a:t>
            </a:r>
          </a:p>
          <a:p>
            <a:r>
              <a:rPr lang="he-IL" dirty="0" smtClean="0"/>
              <a:t>פקודות מסחר</a:t>
            </a:r>
          </a:p>
        </p:txBody>
      </p:sp>
    </p:spTree>
    <p:extLst>
      <p:ext uri="{BB962C8B-B14F-4D97-AF65-F5344CB8AC3E}">
        <p14:creationId xmlns:p14="http://schemas.microsoft.com/office/powerpoint/2010/main" val="1793100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נושאים מתקדמים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/>
              <a:t>ארביטראג</a:t>
            </a:r>
            <a:r>
              <a:rPr lang="he-IL" dirty="0" smtClean="0"/>
              <a:t>'</a:t>
            </a:r>
          </a:p>
          <a:p>
            <a:r>
              <a:rPr lang="he-IL" dirty="0" smtClean="0"/>
              <a:t>מניות דואליות</a:t>
            </a:r>
          </a:p>
          <a:p>
            <a:r>
              <a:rPr lang="he-IL" dirty="0" smtClean="0"/>
              <a:t>אלגו טריידינג</a:t>
            </a:r>
          </a:p>
          <a:p>
            <a:r>
              <a:rPr lang="he-IL" dirty="0" smtClean="0"/>
              <a:t>פתיחה אנגלית</a:t>
            </a:r>
          </a:p>
          <a:p>
            <a:r>
              <a:rPr lang="he-IL" dirty="0" smtClean="0"/>
              <a:t>שורט</a:t>
            </a:r>
          </a:p>
          <a:p>
            <a:r>
              <a:rPr lang="he-IL" dirty="0" smtClean="0"/>
              <a:t>מדד </a:t>
            </a:r>
            <a:r>
              <a:rPr lang="he-IL" dirty="0"/>
              <a:t>הויקס</a:t>
            </a:r>
            <a:endParaRPr lang="he-IL" dirty="0" smtClean="0"/>
          </a:p>
        </p:txBody>
      </p:sp>
    </p:spTree>
    <p:extLst>
      <p:ext uri="{BB962C8B-B14F-4D97-AF65-F5344CB8AC3E}">
        <p14:creationId xmlns:p14="http://schemas.microsoft.com/office/powerpoint/2010/main" val="95387671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201</Words>
  <Application>Microsoft Office PowerPoint</Application>
  <PresentationFormat>Widescreen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ערכת נושא Office</vt:lpstr>
      <vt:lpstr>קורס שוק ההון- בסיס (חדש)</vt:lpstr>
      <vt:lpstr>רקע על המרצה</vt:lpstr>
      <vt:lpstr>בורסה</vt:lpstr>
      <vt:lpstr>ני"ע נסחרים בבורסה</vt:lpstr>
      <vt:lpstr>מדדים</vt:lpstr>
      <vt:lpstr>השפעה על מחיר המנייה</vt:lpstr>
      <vt:lpstr>פרמטרים להשקעה</vt:lpstr>
      <vt:lpstr>איך להשקיע</vt:lpstr>
      <vt:lpstr>נושאים מתקדמים</vt:lpstr>
      <vt:lpstr>נגזרים פיננסיים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קורס שוק ההון- סילבוס</dc:title>
  <dc:creator>חשבון Microsoft</dc:creator>
  <cp:lastModifiedBy>User</cp:lastModifiedBy>
  <cp:revision>10</cp:revision>
  <dcterms:created xsi:type="dcterms:W3CDTF">2023-09-11T11:23:40Z</dcterms:created>
  <dcterms:modified xsi:type="dcterms:W3CDTF">2023-09-12T16:16:20Z</dcterms:modified>
</cp:coreProperties>
</file>